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9753600" cy="7315200"/>
  <p:notesSz cx="6858000" cy="9144000"/>
  <p:embeddedFontLst>
    <p:embeddedFont>
      <p:font typeface="Montserrat Classic Bold" panose="020B0604020202020204" charset="0"/>
      <p:regular r:id="rId11"/>
    </p:embeddedFont>
    <p:embeddedFont>
      <p:font typeface="Trebuchet MS" panose="020B060302020202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62" d="100"/>
          <a:sy n="62" d="100"/>
        </p:scale>
        <p:origin x="288" y="-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Grp="1"/>
          </p:cNvSpPr>
          <p:nvPr>
            <p:ph type="title" idx="4294967295"/>
          </p:nvPr>
        </p:nvSpPr>
        <p:spPr>
          <a:xfrm>
            <a:off x="2348878" y="123825"/>
            <a:ext cx="5055844" cy="52841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0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54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Our cornerstones</a:t>
            </a:r>
          </a:p>
        </p:txBody>
      </p:sp>
      <p:grpSp>
        <p:nvGrpSpPr>
          <p:cNvPr id="3" name="Group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817245"/>
            <a:ext cx="9753600" cy="1466353"/>
            <a:chOff x="0" y="0"/>
            <a:chExt cx="7657457" cy="96738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7657457" cy="967382"/>
            </a:xfrm>
            <a:custGeom>
              <a:avLst/>
              <a:gdLst/>
              <a:ahLst/>
              <a:cxnLst/>
              <a:rect l="l" t="t" r="r" b="b"/>
              <a:pathLst>
                <a:path w="7657457" h="967382">
                  <a:moveTo>
                    <a:pt x="0" y="0"/>
                  </a:moveTo>
                  <a:lnTo>
                    <a:pt x="7657457" y="0"/>
                  </a:lnTo>
                  <a:lnTo>
                    <a:pt x="7657457" y="967382"/>
                  </a:lnTo>
                  <a:lnTo>
                    <a:pt x="0" y="967382"/>
                  </a:lnTo>
                  <a:close/>
                </a:path>
              </a:pathLst>
            </a:custGeom>
            <a:solidFill>
              <a:srgbClr val="FFA16A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0275" tIns="20275" rIns="20275" bIns="20275" rtlCol="0" anchor="ctr"/>
            <a:lstStyle/>
            <a:p>
              <a:pPr algn="ctr">
                <a:lnSpc>
                  <a:spcPts val="782"/>
                </a:lnSpc>
              </a:pPr>
              <a:endParaRPr/>
            </a:p>
          </p:txBody>
        </p:sp>
      </p:grpSp>
      <p:grpSp>
        <p:nvGrpSpPr>
          <p:cNvPr id="6" name="Group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2422203"/>
            <a:ext cx="9753600" cy="1466353"/>
            <a:chOff x="0" y="0"/>
            <a:chExt cx="7531853" cy="96738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7531853" cy="967382"/>
            </a:xfrm>
            <a:custGeom>
              <a:avLst/>
              <a:gdLst/>
              <a:ahLst/>
              <a:cxnLst/>
              <a:rect l="l" t="t" r="r" b="b"/>
              <a:pathLst>
                <a:path w="7531853" h="967382">
                  <a:moveTo>
                    <a:pt x="0" y="0"/>
                  </a:moveTo>
                  <a:lnTo>
                    <a:pt x="7531853" y="0"/>
                  </a:lnTo>
                  <a:lnTo>
                    <a:pt x="7531853" y="967382"/>
                  </a:lnTo>
                  <a:lnTo>
                    <a:pt x="0" y="967382"/>
                  </a:lnTo>
                  <a:close/>
                </a:path>
              </a:pathLst>
            </a:custGeom>
            <a:solidFill>
              <a:srgbClr val="8BD8BD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0275" tIns="20275" rIns="20275" bIns="20275" rtlCol="0" anchor="ctr"/>
            <a:lstStyle/>
            <a:p>
              <a:pPr algn="ctr">
                <a:lnSpc>
                  <a:spcPts val="782"/>
                </a:lnSpc>
              </a:pPr>
              <a:endParaRPr/>
            </a:p>
          </p:txBody>
        </p:sp>
      </p:grpSp>
      <p:grpSp>
        <p:nvGrpSpPr>
          <p:cNvPr id="9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" y="4027161"/>
            <a:ext cx="9753601" cy="1466353"/>
            <a:chOff x="0" y="0"/>
            <a:chExt cx="7531853" cy="96738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531853" cy="967382"/>
            </a:xfrm>
            <a:custGeom>
              <a:avLst/>
              <a:gdLst/>
              <a:ahLst/>
              <a:cxnLst/>
              <a:rect l="l" t="t" r="r" b="b"/>
              <a:pathLst>
                <a:path w="7531853" h="967382">
                  <a:moveTo>
                    <a:pt x="0" y="0"/>
                  </a:moveTo>
                  <a:lnTo>
                    <a:pt x="7531853" y="0"/>
                  </a:lnTo>
                  <a:lnTo>
                    <a:pt x="7531853" y="967382"/>
                  </a:lnTo>
                  <a:lnTo>
                    <a:pt x="0" y="967382"/>
                  </a:lnTo>
                  <a:close/>
                </a:path>
              </a:pathLst>
            </a:custGeom>
            <a:solidFill>
              <a:srgbClr val="17BFFF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0275" tIns="20275" rIns="20275" bIns="20275" rtlCol="0" anchor="ctr"/>
            <a:lstStyle/>
            <a:p>
              <a:pPr algn="ctr">
                <a:lnSpc>
                  <a:spcPts val="782"/>
                </a:lnSpc>
              </a:pPr>
              <a:endParaRPr/>
            </a:p>
          </p:txBody>
        </p:sp>
      </p:grpSp>
      <p:grpSp>
        <p:nvGrpSpPr>
          <p:cNvPr id="12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5632119"/>
            <a:ext cx="9753600" cy="1466353"/>
            <a:chOff x="0" y="0"/>
            <a:chExt cx="7154882" cy="96738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7154883" cy="967382"/>
            </a:xfrm>
            <a:custGeom>
              <a:avLst/>
              <a:gdLst/>
              <a:ahLst/>
              <a:cxnLst/>
              <a:rect l="l" t="t" r="r" b="b"/>
              <a:pathLst>
                <a:path w="7154883" h="967382">
                  <a:moveTo>
                    <a:pt x="0" y="0"/>
                  </a:moveTo>
                  <a:lnTo>
                    <a:pt x="7154883" y="0"/>
                  </a:lnTo>
                  <a:lnTo>
                    <a:pt x="7154883" y="967382"/>
                  </a:lnTo>
                  <a:lnTo>
                    <a:pt x="0" y="967382"/>
                  </a:lnTo>
                  <a:close/>
                </a:path>
              </a:pathLst>
            </a:custGeom>
            <a:solidFill>
              <a:srgbClr val="EAA0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0275" tIns="20275" rIns="20275" bIns="20275" rtlCol="0" anchor="ctr"/>
            <a:lstStyle/>
            <a:p>
              <a:pPr algn="ctr">
                <a:lnSpc>
                  <a:spcPts val="782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3661257" y="1332544"/>
            <a:ext cx="3038371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490"/>
              </a:lnSpc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OPEN COMMUNICATION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3661257" y="3007276"/>
            <a:ext cx="5708259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45"/>
              </a:lnSpc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EQUAL PARTNERSHIP AND MUTUAL RESPECT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661257" y="4591475"/>
            <a:ext cx="5012377" cy="6378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62"/>
              </a:lnSpc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TRANSPARENCY AND ACCOUNTABILITY</a:t>
            </a:r>
          </a:p>
          <a:p>
            <a:pPr>
              <a:lnSpc>
                <a:spcPts val="2562"/>
              </a:lnSpc>
            </a:pPr>
            <a:endParaRPr lang="en-US" sz="1830" dirty="0">
              <a:solidFill>
                <a:srgbClr val="000000"/>
              </a:solidFill>
              <a:latin typeface="Montserrat Classic Bold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661257" y="6190358"/>
            <a:ext cx="3452618" cy="320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14"/>
              </a:lnSpc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UNDERSTANDING OF NEED</a:t>
            </a:r>
          </a:p>
        </p:txBody>
      </p:sp>
      <p:sp>
        <p:nvSpPr>
          <p:cNvPr id="19" name="Freeform 19" descr="A picture of a megaphone."/>
          <p:cNvSpPr/>
          <p:nvPr/>
        </p:nvSpPr>
        <p:spPr>
          <a:xfrm>
            <a:off x="1688462" y="1094977"/>
            <a:ext cx="962663" cy="802621"/>
          </a:xfrm>
          <a:custGeom>
            <a:avLst/>
            <a:gdLst/>
            <a:ahLst/>
            <a:cxnLst/>
            <a:rect l="l" t="t" r="r" b="b"/>
            <a:pathLst>
              <a:path w="962663" h="802621">
                <a:moveTo>
                  <a:pt x="0" y="0"/>
                </a:moveTo>
                <a:lnTo>
                  <a:pt x="962663" y="0"/>
                </a:lnTo>
                <a:lnTo>
                  <a:pt x="962663" y="802620"/>
                </a:lnTo>
                <a:lnTo>
                  <a:pt x="0" y="8026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0" name="Freeform 20" descr="A close-up of two people shaking hands."/>
          <p:cNvSpPr/>
          <p:nvPr/>
        </p:nvSpPr>
        <p:spPr>
          <a:xfrm>
            <a:off x="1688462" y="2775667"/>
            <a:ext cx="962663" cy="842331"/>
          </a:xfrm>
          <a:custGeom>
            <a:avLst/>
            <a:gdLst/>
            <a:ahLst/>
            <a:cxnLst/>
            <a:rect l="l" t="t" r="r" b="b"/>
            <a:pathLst>
              <a:path w="962663" h="842331">
                <a:moveTo>
                  <a:pt x="0" y="0"/>
                </a:moveTo>
                <a:lnTo>
                  <a:pt x="962663" y="0"/>
                </a:lnTo>
                <a:lnTo>
                  <a:pt x="962663" y="842330"/>
                </a:lnTo>
                <a:lnTo>
                  <a:pt x="0" y="8423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1" name="Freeform 21" descr="An image of two characters talking, represented by two speech bubbles above their heads."/>
          <p:cNvSpPr/>
          <p:nvPr/>
        </p:nvSpPr>
        <p:spPr>
          <a:xfrm>
            <a:off x="1642215" y="4265733"/>
            <a:ext cx="1008910" cy="945853"/>
          </a:xfrm>
          <a:custGeom>
            <a:avLst/>
            <a:gdLst/>
            <a:ahLst/>
            <a:cxnLst/>
            <a:rect l="l" t="t" r="r" b="b"/>
            <a:pathLst>
              <a:path w="1008910" h="945853">
                <a:moveTo>
                  <a:pt x="0" y="0"/>
                </a:moveTo>
                <a:lnTo>
                  <a:pt x="1008910" y="0"/>
                </a:lnTo>
                <a:lnTo>
                  <a:pt x="1008910" y="945853"/>
                </a:lnTo>
                <a:lnTo>
                  <a:pt x="0" y="9458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2" name="Freeform 22" descr="A hand holding a plant which has sprouted two leaves."/>
          <p:cNvSpPr/>
          <p:nvPr/>
        </p:nvSpPr>
        <p:spPr>
          <a:xfrm>
            <a:off x="1642215" y="5904075"/>
            <a:ext cx="889212" cy="889212"/>
          </a:xfrm>
          <a:custGeom>
            <a:avLst/>
            <a:gdLst/>
            <a:ahLst/>
            <a:cxnLst/>
            <a:rect l="l" t="t" r="r" b="b"/>
            <a:pathLst>
              <a:path w="889212" h="889212">
                <a:moveTo>
                  <a:pt x="0" y="0"/>
                </a:moveTo>
                <a:lnTo>
                  <a:pt x="889212" y="0"/>
                </a:lnTo>
                <a:lnTo>
                  <a:pt x="889212" y="889212"/>
                </a:lnTo>
                <a:lnTo>
                  <a:pt x="0" y="88921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33900" y="3299698"/>
            <a:ext cx="5715000" cy="871675"/>
            <a:chOff x="0" y="0"/>
            <a:chExt cx="2047514" cy="406400"/>
          </a:xfrm>
        </p:grpSpPr>
        <p:sp>
          <p:nvSpPr>
            <p:cNvPr id="3" name="Freeform 3"/>
            <p:cNvSpPr/>
            <p:nvPr/>
          </p:nvSpPr>
          <p:spPr>
            <a:xfrm>
              <a:off x="203200" y="-326"/>
              <a:ext cx="1641114" cy="407051"/>
            </a:xfrm>
            <a:custGeom>
              <a:avLst/>
              <a:gdLst/>
              <a:ahLst/>
              <a:cxnLst/>
              <a:rect l="l" t="t" r="r" b="b"/>
              <a:pathLst>
                <a:path w="1641114" h="407051">
                  <a:moveTo>
                    <a:pt x="1641114" y="326"/>
                  </a:moveTo>
                  <a:cubicBezTo>
                    <a:pt x="1568301" y="0"/>
                    <a:pt x="1500880" y="38659"/>
                    <a:pt x="1464379" y="101663"/>
                  </a:cubicBezTo>
                  <a:cubicBezTo>
                    <a:pt x="1427878" y="164667"/>
                    <a:pt x="1427878" y="242385"/>
                    <a:pt x="1464379" y="305389"/>
                  </a:cubicBezTo>
                  <a:cubicBezTo>
                    <a:pt x="1500880" y="368393"/>
                    <a:pt x="1568301" y="407052"/>
                    <a:pt x="1641114" y="406726"/>
                  </a:cubicBezTo>
                  <a:lnTo>
                    <a:pt x="0" y="406726"/>
                  </a:lnTo>
                  <a:cubicBezTo>
                    <a:pt x="72813" y="407052"/>
                    <a:pt x="140234" y="368393"/>
                    <a:pt x="176735" y="305389"/>
                  </a:cubicBezTo>
                  <a:cubicBezTo>
                    <a:pt x="213236" y="242385"/>
                    <a:pt x="213236" y="164667"/>
                    <a:pt x="176735" y="101663"/>
                  </a:cubicBezTo>
                  <a:cubicBezTo>
                    <a:pt x="140234" y="38659"/>
                    <a:pt x="72813" y="0"/>
                    <a:pt x="0" y="326"/>
                  </a:cubicBezTo>
                  <a:close/>
                </a:path>
              </a:pathLst>
            </a:custGeom>
            <a:solidFill>
              <a:srgbClr val="FFA16A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0"/>
              <a:ext cx="812800" cy="406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498543" y="1486839"/>
            <a:ext cx="9051763" cy="20770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38"/>
              </a:lnSpc>
            </a:pPr>
            <a:r>
              <a:rPr lang="en-US" sz="185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Inclusive practice is making sure that everyone is included and accepted as an equal. Co-production is working together on something in equal partnership from the start. The law says that children and young people with special educational needs and/or disabilities (SEND), and their parents and carers, should have all the information and support they need to take part in decisions being made about them. </a:t>
            </a:r>
          </a:p>
          <a:p>
            <a:pPr algn="l">
              <a:lnSpc>
                <a:spcPts val="2738"/>
              </a:lnSpc>
            </a:pPr>
            <a:r>
              <a:rPr lang="en-US" sz="1850" u="none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6" name="Freeform 6" descr="A megaphone."/>
          <p:cNvSpPr/>
          <p:nvPr/>
        </p:nvSpPr>
        <p:spPr>
          <a:xfrm>
            <a:off x="5867400" y="3531392"/>
            <a:ext cx="576181" cy="480391"/>
          </a:xfrm>
          <a:custGeom>
            <a:avLst/>
            <a:gdLst/>
            <a:ahLst/>
            <a:cxnLst/>
            <a:rect l="l" t="t" r="r" b="b"/>
            <a:pathLst>
              <a:path w="576181" h="480391">
                <a:moveTo>
                  <a:pt x="0" y="0"/>
                </a:moveTo>
                <a:lnTo>
                  <a:pt x="576181" y="0"/>
                </a:lnTo>
                <a:lnTo>
                  <a:pt x="576181" y="480391"/>
                </a:lnTo>
                <a:lnTo>
                  <a:pt x="0" y="4803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TextBox 7"/>
          <p:cNvSpPr txBox="1">
            <a:spLocks noGrp="1"/>
          </p:cNvSpPr>
          <p:nvPr>
            <p:ph type="title" idx="4294967295"/>
          </p:nvPr>
        </p:nvSpPr>
        <p:spPr>
          <a:xfrm>
            <a:off x="621278" y="203103"/>
            <a:ext cx="8794478" cy="103778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0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54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Coproduction, inclusive practice and wellbeing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734394" y="3650742"/>
            <a:ext cx="2275674" cy="2047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749"/>
              </a:lnSpc>
            </a:pPr>
            <a:r>
              <a:rPr 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>OPEN COMMUNICATION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98543" y="3767260"/>
            <a:ext cx="4360857" cy="27379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38"/>
              </a:lnSpc>
              <a:spcBef>
                <a:spcPct val="0"/>
              </a:spcBef>
            </a:pPr>
            <a:r>
              <a:rPr lang="en-US" sz="185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This will give them good experiences and the best outcomes, and support everybody’s wellbeing. </a:t>
            </a:r>
          </a:p>
          <a:p>
            <a:pPr marL="0" lvl="1" indent="0" algn="l">
              <a:lnSpc>
                <a:spcPts val="2738"/>
              </a:lnSpc>
              <a:spcBef>
                <a:spcPct val="0"/>
              </a:spcBef>
            </a:pPr>
            <a:endParaRPr lang="en-US" sz="1850" u="none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lvl="1" indent="0" algn="l">
              <a:lnSpc>
                <a:spcPts val="2738"/>
              </a:lnSpc>
              <a:spcBef>
                <a:spcPct val="0"/>
              </a:spcBef>
            </a:pPr>
            <a:r>
              <a:rPr lang="en-US" sz="185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The four </a:t>
            </a:r>
            <a:r>
              <a:rPr lang="en-US" sz="1850" dirty="0">
                <a:solidFill>
                  <a:srgbClr val="000000"/>
                </a:solidFill>
                <a:latin typeface="Trebuchet MS" panose="020B0603020202020204" pitchFamily="34" charset="0"/>
              </a:rPr>
              <a:t>c</a:t>
            </a:r>
            <a:r>
              <a:rPr lang="en-US" sz="185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ornerstones can help </a:t>
            </a:r>
            <a:r>
              <a:rPr lang="en-US" sz="1850" dirty="0">
                <a:solidFill>
                  <a:srgbClr val="000000"/>
                </a:solidFill>
                <a:latin typeface="Trebuchet MS" panose="020B0603020202020204" pitchFamily="34" charset="0"/>
              </a:rPr>
              <a:t>families and schools collaborate as equal partners when deciding how best to meet needs.</a:t>
            </a:r>
            <a:endParaRPr lang="en-US" sz="1850" u="none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10" name="Group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95800" y="4276545"/>
            <a:ext cx="5791200" cy="871675"/>
            <a:chOff x="0" y="0"/>
            <a:chExt cx="2047514" cy="406400"/>
          </a:xfrm>
        </p:grpSpPr>
        <p:sp>
          <p:nvSpPr>
            <p:cNvPr id="11" name="Freeform 11"/>
            <p:cNvSpPr/>
            <p:nvPr/>
          </p:nvSpPr>
          <p:spPr>
            <a:xfrm>
              <a:off x="203200" y="-326"/>
              <a:ext cx="1641114" cy="407051"/>
            </a:xfrm>
            <a:custGeom>
              <a:avLst/>
              <a:gdLst/>
              <a:ahLst/>
              <a:cxnLst/>
              <a:rect l="l" t="t" r="r" b="b"/>
              <a:pathLst>
                <a:path w="1641114" h="407051">
                  <a:moveTo>
                    <a:pt x="1641114" y="326"/>
                  </a:moveTo>
                  <a:cubicBezTo>
                    <a:pt x="1568301" y="0"/>
                    <a:pt x="1500880" y="38659"/>
                    <a:pt x="1464379" y="101663"/>
                  </a:cubicBezTo>
                  <a:cubicBezTo>
                    <a:pt x="1427878" y="164667"/>
                    <a:pt x="1427878" y="242385"/>
                    <a:pt x="1464379" y="305389"/>
                  </a:cubicBezTo>
                  <a:cubicBezTo>
                    <a:pt x="1500880" y="368393"/>
                    <a:pt x="1568301" y="407052"/>
                    <a:pt x="1641114" y="406726"/>
                  </a:cubicBezTo>
                  <a:lnTo>
                    <a:pt x="0" y="406726"/>
                  </a:lnTo>
                  <a:cubicBezTo>
                    <a:pt x="72813" y="407052"/>
                    <a:pt x="140234" y="368393"/>
                    <a:pt x="176735" y="305389"/>
                  </a:cubicBezTo>
                  <a:cubicBezTo>
                    <a:pt x="213236" y="242385"/>
                    <a:pt x="213236" y="164667"/>
                    <a:pt x="176735" y="101663"/>
                  </a:cubicBezTo>
                  <a:cubicBezTo>
                    <a:pt x="140234" y="38659"/>
                    <a:pt x="72813" y="0"/>
                    <a:pt x="0" y="326"/>
                  </a:cubicBezTo>
                  <a:close/>
                </a:path>
              </a:pathLst>
            </a:custGeom>
            <a:solidFill>
              <a:srgbClr val="8BD8BD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812800" cy="406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3" name="Freeform 13" descr="A close up of two people shaking hands."/>
          <p:cNvSpPr/>
          <p:nvPr/>
        </p:nvSpPr>
        <p:spPr>
          <a:xfrm>
            <a:off x="5802471" y="4436440"/>
            <a:ext cx="674529" cy="590213"/>
          </a:xfrm>
          <a:custGeom>
            <a:avLst/>
            <a:gdLst/>
            <a:ahLst/>
            <a:cxnLst/>
            <a:rect l="l" t="t" r="r" b="b"/>
            <a:pathLst>
              <a:path w="674529" h="590213">
                <a:moveTo>
                  <a:pt x="0" y="0"/>
                </a:moveTo>
                <a:lnTo>
                  <a:pt x="674530" y="0"/>
                </a:lnTo>
                <a:lnTo>
                  <a:pt x="674530" y="590213"/>
                </a:lnTo>
                <a:lnTo>
                  <a:pt x="0" y="59021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14" name="Group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43400" y="5220023"/>
            <a:ext cx="5943599" cy="871675"/>
            <a:chOff x="0" y="0"/>
            <a:chExt cx="2047514" cy="406400"/>
          </a:xfrm>
        </p:grpSpPr>
        <p:sp>
          <p:nvSpPr>
            <p:cNvPr id="15" name="Freeform 15"/>
            <p:cNvSpPr/>
            <p:nvPr/>
          </p:nvSpPr>
          <p:spPr>
            <a:xfrm>
              <a:off x="203200" y="-326"/>
              <a:ext cx="1641114" cy="407051"/>
            </a:xfrm>
            <a:custGeom>
              <a:avLst/>
              <a:gdLst/>
              <a:ahLst/>
              <a:cxnLst/>
              <a:rect l="l" t="t" r="r" b="b"/>
              <a:pathLst>
                <a:path w="1641114" h="407051">
                  <a:moveTo>
                    <a:pt x="1641114" y="326"/>
                  </a:moveTo>
                  <a:cubicBezTo>
                    <a:pt x="1568301" y="0"/>
                    <a:pt x="1500880" y="38659"/>
                    <a:pt x="1464379" y="101663"/>
                  </a:cubicBezTo>
                  <a:cubicBezTo>
                    <a:pt x="1427878" y="164667"/>
                    <a:pt x="1427878" y="242385"/>
                    <a:pt x="1464379" y="305389"/>
                  </a:cubicBezTo>
                  <a:cubicBezTo>
                    <a:pt x="1500880" y="368393"/>
                    <a:pt x="1568301" y="407052"/>
                    <a:pt x="1641114" y="406726"/>
                  </a:cubicBezTo>
                  <a:lnTo>
                    <a:pt x="0" y="406726"/>
                  </a:lnTo>
                  <a:cubicBezTo>
                    <a:pt x="72813" y="407052"/>
                    <a:pt x="140234" y="368393"/>
                    <a:pt x="176735" y="305389"/>
                  </a:cubicBezTo>
                  <a:cubicBezTo>
                    <a:pt x="213236" y="242385"/>
                    <a:pt x="213236" y="164667"/>
                    <a:pt x="176735" y="101663"/>
                  </a:cubicBezTo>
                  <a:cubicBezTo>
                    <a:pt x="140234" y="38659"/>
                    <a:pt x="72813" y="0"/>
                    <a:pt x="0" y="326"/>
                  </a:cubicBezTo>
                  <a:close/>
                </a:path>
              </a:pathLst>
            </a:custGeom>
            <a:solidFill>
              <a:srgbClr val="17BFFF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0"/>
              <a:ext cx="812800" cy="406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7" name="Group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91000" y="6163816"/>
            <a:ext cx="6172200" cy="871675"/>
            <a:chOff x="0" y="0"/>
            <a:chExt cx="2047514" cy="406400"/>
          </a:xfrm>
        </p:grpSpPr>
        <p:sp>
          <p:nvSpPr>
            <p:cNvPr id="18" name="Freeform 18"/>
            <p:cNvSpPr/>
            <p:nvPr/>
          </p:nvSpPr>
          <p:spPr>
            <a:xfrm>
              <a:off x="203200" y="-326"/>
              <a:ext cx="1641114" cy="407051"/>
            </a:xfrm>
            <a:custGeom>
              <a:avLst/>
              <a:gdLst/>
              <a:ahLst/>
              <a:cxnLst/>
              <a:rect l="l" t="t" r="r" b="b"/>
              <a:pathLst>
                <a:path w="1641114" h="407051">
                  <a:moveTo>
                    <a:pt x="1641114" y="326"/>
                  </a:moveTo>
                  <a:cubicBezTo>
                    <a:pt x="1568301" y="0"/>
                    <a:pt x="1500880" y="38659"/>
                    <a:pt x="1464379" y="101663"/>
                  </a:cubicBezTo>
                  <a:cubicBezTo>
                    <a:pt x="1427878" y="164667"/>
                    <a:pt x="1427878" y="242385"/>
                    <a:pt x="1464379" y="305389"/>
                  </a:cubicBezTo>
                  <a:cubicBezTo>
                    <a:pt x="1500880" y="368393"/>
                    <a:pt x="1568301" y="407052"/>
                    <a:pt x="1641114" y="406726"/>
                  </a:cubicBezTo>
                  <a:lnTo>
                    <a:pt x="0" y="406726"/>
                  </a:lnTo>
                  <a:cubicBezTo>
                    <a:pt x="72813" y="407052"/>
                    <a:pt x="140234" y="368393"/>
                    <a:pt x="176735" y="305389"/>
                  </a:cubicBezTo>
                  <a:cubicBezTo>
                    <a:pt x="213236" y="242385"/>
                    <a:pt x="213236" y="164667"/>
                    <a:pt x="176735" y="101663"/>
                  </a:cubicBezTo>
                  <a:cubicBezTo>
                    <a:pt x="140234" y="38659"/>
                    <a:pt x="72813" y="0"/>
                    <a:pt x="0" y="326"/>
                  </a:cubicBezTo>
                  <a:close/>
                </a:path>
              </a:pathLst>
            </a:custGeom>
            <a:solidFill>
              <a:srgbClr val="EAA0FF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0"/>
              <a:ext cx="812800" cy="406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Freeform 20" descr="A hand holding a plant which is sprouting two leaves."/>
          <p:cNvSpPr/>
          <p:nvPr/>
        </p:nvSpPr>
        <p:spPr>
          <a:xfrm>
            <a:off x="5791200" y="6248400"/>
            <a:ext cx="693728" cy="693728"/>
          </a:xfrm>
          <a:custGeom>
            <a:avLst/>
            <a:gdLst/>
            <a:ahLst/>
            <a:cxnLst/>
            <a:rect l="l" t="t" r="r" b="b"/>
            <a:pathLst>
              <a:path w="693728" h="693728">
                <a:moveTo>
                  <a:pt x="0" y="0"/>
                </a:moveTo>
                <a:lnTo>
                  <a:pt x="693728" y="0"/>
                </a:lnTo>
                <a:lnTo>
                  <a:pt x="693728" y="693728"/>
                </a:lnTo>
                <a:lnTo>
                  <a:pt x="0" y="6937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1" name="TextBox 21"/>
          <p:cNvSpPr txBox="1"/>
          <p:nvPr/>
        </p:nvSpPr>
        <p:spPr>
          <a:xfrm>
            <a:off x="6746406" y="4502561"/>
            <a:ext cx="2275674" cy="422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749"/>
              </a:lnSpc>
            </a:pPr>
            <a:r>
              <a:rPr 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>EQUAL PARTNERSHIP AND MUTUAL RESPECT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6734394" y="5426874"/>
            <a:ext cx="2275674" cy="429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749"/>
              </a:lnSpc>
            </a:pPr>
            <a:r>
              <a:rPr 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>TRANSPARENCY AND ACCOUNTABILITY</a:t>
            </a:r>
          </a:p>
        </p:txBody>
      </p:sp>
      <p:sp>
        <p:nvSpPr>
          <p:cNvPr id="23" name="Freeform 23" descr="Two people talking, represented by speech bubbles above their head."/>
          <p:cNvSpPr/>
          <p:nvPr/>
        </p:nvSpPr>
        <p:spPr>
          <a:xfrm>
            <a:off x="5791200" y="5376820"/>
            <a:ext cx="667373" cy="625663"/>
          </a:xfrm>
          <a:custGeom>
            <a:avLst/>
            <a:gdLst/>
            <a:ahLst/>
            <a:cxnLst/>
            <a:rect l="l" t="t" r="r" b="b"/>
            <a:pathLst>
              <a:path w="667373" h="625663">
                <a:moveTo>
                  <a:pt x="0" y="0"/>
                </a:moveTo>
                <a:lnTo>
                  <a:pt x="667373" y="0"/>
                </a:lnTo>
                <a:lnTo>
                  <a:pt x="667373" y="625662"/>
                </a:lnTo>
                <a:lnTo>
                  <a:pt x="0" y="6256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4" name="TextBox 24"/>
          <p:cNvSpPr txBox="1"/>
          <p:nvPr/>
        </p:nvSpPr>
        <p:spPr>
          <a:xfrm>
            <a:off x="6746406" y="6478807"/>
            <a:ext cx="2275674" cy="2047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749"/>
              </a:lnSpc>
            </a:pPr>
            <a:r>
              <a:rPr 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UNDERSTANDING OF NEED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" y="1469983"/>
            <a:ext cx="9753601" cy="5845217"/>
            <a:chOff x="0" y="0"/>
            <a:chExt cx="6305293" cy="368446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05293" cy="3684461"/>
            </a:xfrm>
            <a:custGeom>
              <a:avLst/>
              <a:gdLst/>
              <a:ahLst/>
              <a:cxnLst/>
              <a:rect l="l" t="t" r="r" b="b"/>
              <a:pathLst>
                <a:path w="6305293" h="3684461">
                  <a:moveTo>
                    <a:pt x="0" y="0"/>
                  </a:moveTo>
                  <a:lnTo>
                    <a:pt x="6305293" y="0"/>
                  </a:lnTo>
                  <a:lnTo>
                    <a:pt x="6305293" y="3684461"/>
                  </a:lnTo>
                  <a:lnTo>
                    <a:pt x="0" y="3684461"/>
                  </a:lnTo>
                  <a:close/>
                </a:path>
              </a:pathLst>
            </a:custGeom>
            <a:solidFill>
              <a:srgbClr val="FFA16A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</p:spPr>
          <p:txBody>
            <a:bodyPr lIns="21220" tIns="21220" rIns="21220" bIns="21220" rtlCol="0" anchor="ctr"/>
            <a:lstStyle/>
            <a:p>
              <a:pPr algn="ctr">
                <a:lnSpc>
                  <a:spcPts val="818"/>
                </a:lnSpc>
              </a:pPr>
              <a:endParaRPr/>
            </a:p>
          </p:txBody>
        </p:sp>
      </p:grpSp>
      <p:sp>
        <p:nvSpPr>
          <p:cNvPr id="5" name="TextBox 5"/>
          <p:cNvSpPr txBox="1">
            <a:spLocks noGrp="1"/>
          </p:cNvSpPr>
          <p:nvPr>
            <p:ph type="title" idx="4294967295"/>
          </p:nvPr>
        </p:nvSpPr>
        <p:spPr>
          <a:xfrm>
            <a:off x="3941713" y="508475"/>
            <a:ext cx="5811887" cy="4103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24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OPEN COMMUNICATION</a:t>
            </a:r>
          </a:p>
        </p:txBody>
      </p:sp>
      <p:sp>
        <p:nvSpPr>
          <p:cNvPr id="6" name="Freeform 6" descr="A megaphone."/>
          <p:cNvSpPr/>
          <p:nvPr/>
        </p:nvSpPr>
        <p:spPr>
          <a:xfrm>
            <a:off x="1952169" y="311504"/>
            <a:ext cx="1007536" cy="840033"/>
          </a:xfrm>
          <a:custGeom>
            <a:avLst/>
            <a:gdLst/>
            <a:ahLst/>
            <a:cxnLst/>
            <a:rect l="l" t="t" r="r" b="b"/>
            <a:pathLst>
              <a:path w="1007536" h="840033">
                <a:moveTo>
                  <a:pt x="0" y="0"/>
                </a:moveTo>
                <a:lnTo>
                  <a:pt x="1007536" y="0"/>
                </a:lnTo>
                <a:lnTo>
                  <a:pt x="1007536" y="840032"/>
                </a:lnTo>
                <a:lnTo>
                  <a:pt x="0" y="84003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TextBox 7"/>
          <p:cNvSpPr txBox="1"/>
          <p:nvPr/>
        </p:nvSpPr>
        <p:spPr>
          <a:xfrm>
            <a:off x="419099" y="2587071"/>
            <a:ext cx="8915400" cy="43354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Warmly </a:t>
            </a: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welcome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 communication with each other</a:t>
            </a:r>
          </a:p>
          <a:p>
            <a:pPr marL="453390" lvl="1" indent="-226695" algn="just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Make time and space to listen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Listen calmly and respectfully  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Seek to understand</a:t>
            </a: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each other’s view without judgement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Communicate with integrity and honesty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Be approachable and actively engage in conversation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Share and respond to each other’s concerns in an </a:t>
            </a: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agreed timeframe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Provide information in a form that is </a:t>
            </a: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clear, brief 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and can be understood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Strive to use positive and constructive language, especially when encountering difficulties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28655" y="1910876"/>
            <a:ext cx="5712354" cy="3623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Parent carers and schools will </a:t>
            </a:r>
            <a:r>
              <a:rPr lang="en-US" sz="2199" b="1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both</a:t>
            </a: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aim to: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1248309"/>
            <a:ext cx="9753600" cy="6633714"/>
            <a:chOff x="0" y="0"/>
            <a:chExt cx="6305293" cy="418148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05293" cy="4181480"/>
            </a:xfrm>
            <a:custGeom>
              <a:avLst/>
              <a:gdLst/>
              <a:ahLst/>
              <a:cxnLst/>
              <a:rect l="l" t="t" r="r" b="b"/>
              <a:pathLst>
                <a:path w="6305293" h="4181480">
                  <a:moveTo>
                    <a:pt x="0" y="0"/>
                  </a:moveTo>
                  <a:lnTo>
                    <a:pt x="6305293" y="0"/>
                  </a:lnTo>
                  <a:lnTo>
                    <a:pt x="6305293" y="4181480"/>
                  </a:lnTo>
                  <a:lnTo>
                    <a:pt x="0" y="4181480"/>
                  </a:lnTo>
                  <a:close/>
                </a:path>
              </a:pathLst>
            </a:custGeom>
            <a:solidFill>
              <a:srgbClr val="8BD8BD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1220" tIns="21220" rIns="21220" bIns="2122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TextBox 5"/>
          <p:cNvSpPr txBox="1">
            <a:spLocks noGrp="1"/>
          </p:cNvSpPr>
          <p:nvPr>
            <p:ph type="title" idx="4294967295"/>
          </p:nvPr>
        </p:nvSpPr>
        <p:spPr>
          <a:xfrm>
            <a:off x="2043981" y="408433"/>
            <a:ext cx="7349192" cy="4103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24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EQUAL PARTNERSHIP AND MUTUAL RESPECT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61313" y="2172844"/>
            <a:ext cx="8138917" cy="49604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Communicate and listen respectfully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Demonstrate </a:t>
            </a: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empathy</a:t>
            </a: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 and seek understanding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Value each person’s knowledge of the children and young people in their context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Seek each other’s views and </a:t>
            </a: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collaborate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Remain </a:t>
            </a: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non-judgmental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Build a supportive community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Reflect and learn </a:t>
            </a: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together 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Work collaboratively to develop plans, set targets, and make </a:t>
            </a: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reasonable adjustments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Involve young people </a:t>
            </a: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in decisions to be able to change and improve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Work even harder to create positive relationships when encountering difficulties</a:t>
            </a:r>
          </a:p>
          <a:p>
            <a:pPr marL="410211" lvl="1" indent="-205106">
              <a:lnSpc>
                <a:spcPts val="2812"/>
              </a:lnSpc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Understand that </a:t>
            </a:r>
            <a:r>
              <a:rPr lang="en-US" sz="1900" b="1" dirty="0">
                <a:solidFill>
                  <a:srgbClr val="000000"/>
                </a:solidFill>
                <a:latin typeface="Trebuchet MS" panose="020B0603020202020204" pitchFamily="34" charset="0"/>
              </a:rPr>
              <a:t>everyone is doing the best they can </a:t>
            </a:r>
            <a:r>
              <a:rPr lang="en-US" sz="1900" dirty="0">
                <a:solidFill>
                  <a:srgbClr val="000000"/>
                </a:solidFill>
                <a:latin typeface="Trebuchet MS" panose="020B0603020202020204" pitchFamily="34" charset="0"/>
              </a:rPr>
              <a:t>at the time</a:t>
            </a:r>
          </a:p>
        </p:txBody>
      </p:sp>
      <p:sp>
        <p:nvSpPr>
          <p:cNvPr id="7" name="Freeform 7" descr="A close up of two people shaking hands."/>
          <p:cNvSpPr/>
          <p:nvPr/>
        </p:nvSpPr>
        <p:spPr>
          <a:xfrm>
            <a:off x="547308" y="181954"/>
            <a:ext cx="1027482" cy="899047"/>
          </a:xfrm>
          <a:custGeom>
            <a:avLst/>
            <a:gdLst/>
            <a:ahLst/>
            <a:cxnLst/>
            <a:rect l="l" t="t" r="r" b="b"/>
            <a:pathLst>
              <a:path w="1027482" h="899047">
                <a:moveTo>
                  <a:pt x="0" y="0"/>
                </a:moveTo>
                <a:lnTo>
                  <a:pt x="1027482" y="0"/>
                </a:lnTo>
                <a:lnTo>
                  <a:pt x="1027482" y="899047"/>
                </a:lnTo>
                <a:lnTo>
                  <a:pt x="0" y="8990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F1D17E-2FA9-A316-6B88-CB856525D349}"/>
              </a:ext>
            </a:extLst>
          </p:cNvPr>
          <p:cNvSpPr txBox="1"/>
          <p:nvPr/>
        </p:nvSpPr>
        <p:spPr>
          <a:xfrm>
            <a:off x="762000" y="1538204"/>
            <a:ext cx="5712354" cy="3623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Parent carers and schools will </a:t>
            </a:r>
            <a:r>
              <a:rPr lang="en-US" sz="2199" b="1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both</a:t>
            </a: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aim to: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1669002"/>
            <a:ext cx="9753600" cy="5806368"/>
            <a:chOff x="0" y="0"/>
            <a:chExt cx="6305293" cy="365997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05293" cy="3659973"/>
            </a:xfrm>
            <a:custGeom>
              <a:avLst/>
              <a:gdLst/>
              <a:ahLst/>
              <a:cxnLst/>
              <a:rect l="l" t="t" r="r" b="b"/>
              <a:pathLst>
                <a:path w="6305293" h="3659973">
                  <a:moveTo>
                    <a:pt x="0" y="0"/>
                  </a:moveTo>
                  <a:lnTo>
                    <a:pt x="6305293" y="0"/>
                  </a:lnTo>
                  <a:lnTo>
                    <a:pt x="6305293" y="3659973"/>
                  </a:lnTo>
                  <a:lnTo>
                    <a:pt x="0" y="3659973"/>
                  </a:lnTo>
                  <a:close/>
                </a:path>
              </a:pathLst>
            </a:custGeom>
            <a:solidFill>
              <a:srgbClr val="17BFFF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1220" tIns="21220" rIns="21220" bIns="2122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TextBox 5"/>
          <p:cNvSpPr txBox="1">
            <a:spLocks noGrp="1"/>
          </p:cNvSpPr>
          <p:nvPr>
            <p:ph type="title" idx="4294967295"/>
          </p:nvPr>
        </p:nvSpPr>
        <p:spPr>
          <a:xfrm>
            <a:off x="2904607" y="589330"/>
            <a:ext cx="7349192" cy="4103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24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TRANSPARENCY AND ACCOUNTABILITY</a:t>
            </a:r>
          </a:p>
        </p:txBody>
      </p:sp>
      <p:sp>
        <p:nvSpPr>
          <p:cNvPr id="6" name="Freeform 6" descr="Two people talking, represented by speech bubbles above their heads."/>
          <p:cNvSpPr/>
          <p:nvPr/>
        </p:nvSpPr>
        <p:spPr>
          <a:xfrm>
            <a:off x="1293145" y="279596"/>
            <a:ext cx="1136593" cy="1065556"/>
          </a:xfrm>
          <a:custGeom>
            <a:avLst/>
            <a:gdLst/>
            <a:ahLst/>
            <a:cxnLst/>
            <a:rect l="l" t="t" r="r" b="b"/>
            <a:pathLst>
              <a:path w="1136593" h="1065556">
                <a:moveTo>
                  <a:pt x="0" y="0"/>
                </a:moveTo>
                <a:lnTo>
                  <a:pt x="1136593" y="0"/>
                </a:lnTo>
                <a:lnTo>
                  <a:pt x="1136593" y="1065556"/>
                </a:lnTo>
                <a:lnTo>
                  <a:pt x="0" y="106555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TextBox 7"/>
          <p:cNvSpPr txBox="1"/>
          <p:nvPr/>
        </p:nvSpPr>
        <p:spPr>
          <a:xfrm>
            <a:off x="533400" y="2682365"/>
            <a:ext cx="8336480" cy="43253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Follow up actions 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in an agreed set timeframe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Share strategies and interventions that are being used so that there is consistency for the child / young person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Value honesty without fear of judgement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All have clarity of our actions and responsibilities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b="1" u="none" dirty="0">
                <a:solidFill>
                  <a:srgbClr val="000000"/>
                </a:solidFill>
                <a:latin typeface="Trebuchet MS" panose="020B0603020202020204" pitchFamily="34" charset="0"/>
              </a:rPr>
              <a:t>Involve all partners </a:t>
            </a: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in decision making and referrals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Work together to </a:t>
            </a:r>
            <a:r>
              <a:rPr lang="en-US" sz="2100" b="1" u="none" dirty="0">
                <a:solidFill>
                  <a:srgbClr val="000000"/>
                </a:solidFill>
                <a:latin typeface="Trebuchet MS" panose="020B0603020202020204" pitchFamily="34" charset="0"/>
              </a:rPr>
              <a:t>explore adjustments </a:t>
            </a: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so that all can participate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Aspire for </a:t>
            </a:r>
            <a:r>
              <a:rPr lang="en-US" sz="2100" b="1" u="none" dirty="0">
                <a:solidFill>
                  <a:srgbClr val="000000"/>
                </a:solidFill>
                <a:latin typeface="Trebuchet MS" panose="020B0603020202020204" pitchFamily="34" charset="0"/>
              </a:rPr>
              <a:t>high expectations </a:t>
            </a: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for all children and young people’s outcomes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b="1" u="none" dirty="0">
                <a:solidFill>
                  <a:srgbClr val="000000"/>
                </a:solidFill>
                <a:latin typeface="Trebuchet MS" panose="020B0603020202020204" pitchFamily="34" charset="0"/>
              </a:rPr>
              <a:t>Share information </a:t>
            </a: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about the involvement of external services. 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 Keep each other regularly </a:t>
            </a:r>
            <a:r>
              <a:rPr lang="en-US" sz="2100" b="1" u="none" dirty="0">
                <a:solidFill>
                  <a:srgbClr val="000000"/>
                </a:solidFill>
                <a:latin typeface="Trebuchet MS" panose="020B0603020202020204" pitchFamily="34" charset="0"/>
              </a:rPr>
              <a:t>updated</a:t>
            </a:r>
            <a:r>
              <a:rPr lang="en-US" sz="2100" u="none" dirty="0">
                <a:solidFill>
                  <a:srgbClr val="000000"/>
                </a:solidFill>
                <a:latin typeface="Trebuchet MS" panose="020B0603020202020204" pitchFamily="34" charset="0"/>
              </a:rPr>
              <a:t> on progress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9E866-1F34-DD12-2CA7-2F6022B0B7C0}"/>
              </a:ext>
            </a:extLst>
          </p:cNvPr>
          <p:cNvSpPr txBox="1"/>
          <p:nvPr/>
        </p:nvSpPr>
        <p:spPr>
          <a:xfrm>
            <a:off x="685800" y="1979578"/>
            <a:ext cx="5712354" cy="3623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Parent carers and schools will </a:t>
            </a:r>
            <a:r>
              <a:rPr lang="en-US" sz="2199" b="1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both</a:t>
            </a: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aim to: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1686072"/>
            <a:ext cx="9753600" cy="6489168"/>
            <a:chOff x="0" y="0"/>
            <a:chExt cx="6305293" cy="409036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05293" cy="4090367"/>
            </a:xfrm>
            <a:custGeom>
              <a:avLst/>
              <a:gdLst/>
              <a:ahLst/>
              <a:cxnLst/>
              <a:rect l="l" t="t" r="r" b="b"/>
              <a:pathLst>
                <a:path w="6305293" h="4090367">
                  <a:moveTo>
                    <a:pt x="0" y="0"/>
                  </a:moveTo>
                  <a:lnTo>
                    <a:pt x="6305293" y="0"/>
                  </a:lnTo>
                  <a:lnTo>
                    <a:pt x="6305293" y="4090367"/>
                  </a:lnTo>
                  <a:lnTo>
                    <a:pt x="0" y="4090367"/>
                  </a:lnTo>
                  <a:close/>
                </a:path>
              </a:pathLst>
            </a:custGeom>
            <a:solidFill>
              <a:srgbClr val="EAA0FF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0"/>
              <a:ext cx="812800" cy="812800"/>
            </a:xfrm>
            <a:prstGeom prst="rect">
              <a:avLst/>
            </a:prstGeom>
          </p:spPr>
          <p:txBody>
            <a:bodyPr lIns="21220" tIns="21220" rIns="21220" bIns="21220" rtlCol="0" anchor="ctr"/>
            <a:lstStyle/>
            <a:p>
              <a:pPr marL="0" lvl="0" indent="0" algn="ctr">
                <a:lnSpc>
                  <a:spcPts val="782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TextBox 5"/>
          <p:cNvSpPr txBox="1">
            <a:spLocks noGrp="1"/>
          </p:cNvSpPr>
          <p:nvPr>
            <p:ph type="title" idx="4294967295"/>
          </p:nvPr>
        </p:nvSpPr>
        <p:spPr>
          <a:xfrm>
            <a:off x="3468288" y="647015"/>
            <a:ext cx="7349192" cy="4103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24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UNDERSTANDING OF NEED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61313" y="2917280"/>
            <a:ext cx="8036186" cy="43354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Focus on the </a:t>
            </a: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strengths and interests 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of children and young people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Work together to make reasonable adjustments to ensure equity to all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Support all adults to have the right skills, knowledge, understanding and empathy for individuals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Co-produce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 strategies and interventions with children and young people</a:t>
            </a:r>
          </a:p>
          <a:p>
            <a:pPr marL="453390" lvl="1" indent="-226695">
              <a:lnSpc>
                <a:spcPts val="3108"/>
              </a:lnSpc>
              <a:buFont typeface="Arial"/>
              <a:buChar char="•"/>
            </a:pPr>
            <a:r>
              <a:rPr lang="en-US" sz="21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Understand</a:t>
            </a: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 and adjust for the individual needs of parent carers</a:t>
            </a:r>
          </a:p>
          <a:p>
            <a:pPr marL="453390" lvl="1" indent="-226695" algn="l">
              <a:lnSpc>
                <a:spcPts val="3108"/>
              </a:lnSpc>
              <a:spcBef>
                <a:spcPct val="0"/>
              </a:spcBef>
              <a:buFont typeface="Arial"/>
              <a:buChar char="•"/>
            </a:pPr>
            <a:r>
              <a:rPr lang="en-US" sz="2100" dirty="0">
                <a:solidFill>
                  <a:srgbClr val="000000"/>
                </a:solidFill>
                <a:latin typeface="Trebuchet MS" panose="020B0603020202020204" pitchFamily="34" charset="0"/>
              </a:rPr>
              <a:t>Make every effort to overcome barriers to enable engagement</a:t>
            </a:r>
          </a:p>
        </p:txBody>
      </p:sp>
      <p:sp>
        <p:nvSpPr>
          <p:cNvPr id="7" name="Freeform 7" descr="A hand holding a plant which has sprouted two leaves."/>
          <p:cNvSpPr/>
          <p:nvPr/>
        </p:nvSpPr>
        <p:spPr>
          <a:xfrm>
            <a:off x="1531566" y="339796"/>
            <a:ext cx="1060526" cy="1060526"/>
          </a:xfrm>
          <a:custGeom>
            <a:avLst/>
            <a:gdLst/>
            <a:ahLst/>
            <a:cxnLst/>
            <a:rect l="l" t="t" r="r" b="b"/>
            <a:pathLst>
              <a:path w="1060526" h="1060526">
                <a:moveTo>
                  <a:pt x="0" y="0"/>
                </a:moveTo>
                <a:lnTo>
                  <a:pt x="1060527" y="0"/>
                </a:lnTo>
                <a:lnTo>
                  <a:pt x="1060527" y="1060526"/>
                </a:lnTo>
                <a:lnTo>
                  <a:pt x="0" y="106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7EA7E3-FB72-478F-26CD-0730D44847DD}"/>
              </a:ext>
            </a:extLst>
          </p:cNvPr>
          <p:cNvSpPr txBox="1"/>
          <p:nvPr/>
        </p:nvSpPr>
        <p:spPr>
          <a:xfrm>
            <a:off x="838200" y="2201179"/>
            <a:ext cx="5712354" cy="3623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Parent carers and schools will </a:t>
            </a:r>
            <a:r>
              <a:rPr lang="en-US" sz="2199" b="1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both</a:t>
            </a:r>
            <a:r>
              <a:rPr lang="en-US" sz="2199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aim to: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EE3956FE4FBF46806E54EB99D61021" ma:contentTypeVersion="7" ma:contentTypeDescription="Create a new document." ma:contentTypeScope="" ma:versionID="ab8084683be3d3f30bc1b09e363a7910">
  <xsd:schema xmlns:xsd="http://www.w3.org/2001/XMLSchema" xmlns:xs="http://www.w3.org/2001/XMLSchema" xmlns:p="http://schemas.microsoft.com/office/2006/metadata/properties" xmlns:ns2="a104a64f-df5e-45d3-8818-a678e0091075" xmlns:ns3="4bb259ab-7bbd-4ecc-88c9-011bd4a063a6" targetNamespace="http://schemas.microsoft.com/office/2006/metadata/properties" ma:root="true" ma:fieldsID="bb2cafa6e29a20849297b60afaa8d880" ns2:_="" ns3:_="">
    <xsd:import namespace="a104a64f-df5e-45d3-8818-a678e0091075"/>
    <xsd:import namespace="4bb259ab-7bbd-4ecc-88c9-011bd4a063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4a64f-df5e-45d3-8818-a678e00910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259ab-7bbd-4ecc-88c9-011bd4a063a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DB39EB-9BF2-4109-A5B0-30C6D61BF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04a64f-df5e-45d3-8818-a678e0091075"/>
    <ds:schemaRef ds:uri="4bb259ab-7bbd-4ecc-88c9-011bd4a063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80AB2A-7085-447D-A69C-F1FBB4FEEF90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a104a64f-df5e-45d3-8818-a678e0091075"/>
    <ds:schemaRef ds:uri="http://schemas.openxmlformats.org/package/2006/metadata/core-properties"/>
    <ds:schemaRef ds:uri="4bb259ab-7bbd-4ecc-88c9-011bd4a063a6"/>
  </ds:schemaRefs>
</ds:datastoreItem>
</file>

<file path=customXml/itemProps3.xml><?xml version="1.0" encoding="utf-8"?>
<ds:datastoreItem xmlns:ds="http://schemas.openxmlformats.org/officeDocument/2006/customXml" ds:itemID="{50CC243D-2CCB-40B0-8053-2A18C71B3A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503</Words>
  <Application>Microsoft Office PowerPoint</Application>
  <PresentationFormat>Custom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Montserrat Classic Bold</vt:lpstr>
      <vt:lpstr>Arial</vt:lpstr>
      <vt:lpstr>Trebuchet MS</vt:lpstr>
      <vt:lpstr>Calibri</vt:lpstr>
      <vt:lpstr>Office Theme</vt:lpstr>
      <vt:lpstr>Our cornerstones</vt:lpstr>
      <vt:lpstr>Coproduction, inclusive practice and wellbeing</vt:lpstr>
      <vt:lpstr>OPEN COMMUNICATION</vt:lpstr>
      <vt:lpstr>EQUAL PARTNERSHIP AND MUTUAL RESPECT</vt:lpstr>
      <vt:lpstr>TRANSPARENCY AND ACCOUNTABILITY</vt:lpstr>
      <vt:lpstr>UNDERSTANDING OF NEED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Families and Schools Together Charter</dc:title>
  <dc:creator>Anna Lewis (EP)</dc:creator>
  <cp:keywords>N/A</cp:keywords>
  <cp:lastModifiedBy>Peter Toth</cp:lastModifiedBy>
  <cp:revision>12</cp:revision>
  <dcterms:created xsi:type="dcterms:W3CDTF">2006-08-16T00:00:00Z</dcterms:created>
  <dcterms:modified xsi:type="dcterms:W3CDTF">2025-04-14T08:30:35Z</dcterms:modified>
  <cp:category>N/A</cp:category>
  <dc:identifier>DAFmkC_4w6Y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0x010100C3EE3956FE4FBF46806E54EB99D61021</vt:lpwstr>
  </property>
</Properties>
</file>